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256" r:id="rId3"/>
    <p:sldId id="269" r:id="rId4"/>
    <p:sldId id="263" r:id="rId5"/>
    <p:sldId id="257" r:id="rId6"/>
    <p:sldId id="258" r:id="rId7"/>
    <p:sldId id="266" r:id="rId8"/>
    <p:sldId id="259" r:id="rId9"/>
    <p:sldId id="261" r:id="rId10"/>
    <p:sldId id="262" r:id="rId11"/>
    <p:sldId id="260" r:id="rId12"/>
    <p:sldId id="264" r:id="rId13"/>
    <p:sldId id="265" r:id="rId14"/>
  </p:sldIdLst>
  <p:sldSz cx="14630400" cy="8229600"/>
  <p:notesSz cx="8229600" cy="14630400"/>
  <p:embeddedFontLst>
    <p:embeddedFont>
      <p:font typeface="IBM Plex Sans Medium" panose="020B0603050203000203" pitchFamily="34" charset="0"/>
      <p:regular r:id="rId16"/>
      <p: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4D3D2"/>
    <a:srgbClr val="E7E6E6"/>
    <a:srgbClr val="FFF1E6"/>
    <a:srgbClr val="1D1D1D"/>
    <a:srgbClr val="4472C4"/>
    <a:srgbClr val="29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247" autoAdjust="0"/>
  </p:normalViewPr>
  <p:slideViewPr>
    <p:cSldViewPr snapToGrid="0" snapToObjects="1">
      <p:cViewPr varScale="1">
        <p:scale>
          <a:sx n="91" d="100"/>
          <a:sy n="91" d="100"/>
        </p:scale>
        <p:origin x="480" y="9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43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7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76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840EFD-0575-207B-06F0-C24A6720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98822"/>
            <a:ext cx="14630400" cy="15428422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D97E45E-EEEE-2E14-91E6-C972557FD211}"/>
              </a:ext>
            </a:extLst>
          </p:cNvPr>
          <p:cNvGrpSpPr/>
          <p:nvPr/>
        </p:nvGrpSpPr>
        <p:grpSpPr>
          <a:xfrm>
            <a:off x="0" y="-1"/>
            <a:ext cx="15555897" cy="15259773"/>
            <a:chOff x="0" y="-1"/>
            <a:chExt cx="15555897" cy="15259773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FFD3F138-4D3F-AB05-DFE3-C022093FD962}"/>
                </a:ext>
              </a:extLst>
            </p:cNvPr>
            <p:cNvGrpSpPr/>
            <p:nvPr/>
          </p:nvGrpSpPr>
          <p:grpSpPr>
            <a:xfrm>
              <a:off x="1174886" y="7549682"/>
              <a:ext cx="14381011" cy="7710090"/>
              <a:chOff x="1174886" y="110949"/>
              <a:chExt cx="14381011" cy="7710090"/>
            </a:xfrm>
          </p:grpSpPr>
          <p:sp>
            <p:nvSpPr>
              <p:cNvPr id="4" name="Text 0">
                <a:extLst>
                  <a:ext uri="{FF2B5EF4-FFF2-40B4-BE49-F238E27FC236}">
                    <a16:creationId xmlns:a16="http://schemas.microsoft.com/office/drawing/2014/main" id="{FB4DD70F-484A-8BB3-5CD3-239B20CDC83E}"/>
                  </a:ext>
                </a:extLst>
              </p:cNvPr>
              <p:cNvSpPr/>
              <p:nvPr/>
            </p:nvSpPr>
            <p:spPr>
              <a:xfrm>
                <a:off x="7999476" y="110949"/>
                <a:ext cx="7556421" cy="141755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5550"/>
                  </a:lnSpc>
                  <a:buNone/>
                </a:pPr>
                <a:r>
                  <a:rPr lang="ru-RU" sz="4450" dirty="0"/>
                  <a:t>История развития </a:t>
                </a:r>
                <a:r>
                  <a:rPr lang="en-US" sz="4450" dirty="0"/>
                  <a:t>LLM</a:t>
                </a:r>
              </a:p>
            </p:txBody>
          </p:sp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D2742D28-7711-BB8D-B1B2-8792074A6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4886" y="913185"/>
                <a:ext cx="12280629" cy="6907854"/>
              </a:xfrm>
              <a:prstGeom prst="rect">
                <a:avLst/>
              </a:prstGeom>
            </p:spPr>
          </p:pic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7F094C1A-92B1-DBB8-A661-312C640F19ED}"/>
                </a:ext>
              </a:extLst>
            </p:cNvPr>
            <p:cNvGrpSpPr/>
            <p:nvPr/>
          </p:nvGrpSpPr>
          <p:grpSpPr>
            <a:xfrm>
              <a:off x="0" y="-1"/>
              <a:ext cx="14630400" cy="7370463"/>
              <a:chOff x="0" y="-1"/>
              <a:chExt cx="14630400" cy="7370463"/>
            </a:xfrm>
          </p:grpSpPr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E41F8A4-E843-0F70-2792-6F460A50ADCB}"/>
                  </a:ext>
                </a:extLst>
              </p:cNvPr>
              <p:cNvSpPr/>
              <p:nvPr/>
            </p:nvSpPr>
            <p:spPr>
              <a:xfrm>
                <a:off x="0" y="-1"/>
                <a:ext cx="14630400" cy="7370463"/>
              </a:xfrm>
              <a:prstGeom prst="rect">
                <a:avLst/>
              </a:prstGeom>
              <a:solidFill>
                <a:srgbClr val="D4D3D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1742F97C-E741-402E-A831-3E228DD65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1558" y="-1"/>
                <a:ext cx="9827284" cy="73704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056507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7917E-6 -3.33333E-6 L 4.47917E-6 -0.927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38778E-17 L 0 0.89564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4933808-26A5-A377-C46C-F3CFB5DC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50" y="259"/>
            <a:ext cx="8345051" cy="82296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45D70D7-79D5-941F-5699-8EAA2A19FC1B}"/>
              </a:ext>
            </a:extLst>
          </p:cNvPr>
          <p:cNvSpPr/>
          <p:nvPr/>
        </p:nvSpPr>
        <p:spPr>
          <a:xfrm>
            <a:off x="1" y="0"/>
            <a:ext cx="7672646" cy="8259247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Самовнимание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C0CDC55-4417-5DB0-12CF-CC4849FCF5C0}"/>
              </a:ext>
            </a:extLst>
          </p:cNvPr>
          <p:cNvGrpSpPr/>
          <p:nvPr/>
        </p:nvGrpSpPr>
        <p:grpSpPr>
          <a:xfrm>
            <a:off x="878800" y="2162770"/>
            <a:ext cx="510302" cy="510302"/>
            <a:chOff x="878800" y="2162770"/>
            <a:chExt cx="510302" cy="510302"/>
          </a:xfrm>
        </p:grpSpPr>
        <p:sp>
          <p:nvSpPr>
            <p:cNvPr id="6" name="Shape 3"/>
            <p:cNvSpPr/>
            <p:nvPr/>
          </p:nvSpPr>
          <p:spPr>
            <a:xfrm>
              <a:off x="878800" y="2162770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7" name="Text 4"/>
            <p:cNvSpPr/>
            <p:nvPr/>
          </p:nvSpPr>
          <p:spPr>
            <a:xfrm>
              <a:off x="1031796" y="2247781"/>
              <a:ext cx="204192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1</a:t>
              </a:r>
              <a:endParaRPr lang="en-US" sz="2650" dirty="0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4F0BBEFD-3C1E-B072-0AB6-27508599F1F3}"/>
              </a:ext>
            </a:extLst>
          </p:cNvPr>
          <p:cNvGrpSpPr/>
          <p:nvPr/>
        </p:nvGrpSpPr>
        <p:grpSpPr>
          <a:xfrm>
            <a:off x="2381488" y="2134433"/>
            <a:ext cx="5968722" cy="1216224"/>
            <a:chOff x="2381488" y="2134433"/>
            <a:chExt cx="5968722" cy="1216224"/>
          </a:xfrm>
        </p:grpSpPr>
        <p:sp>
          <p:nvSpPr>
            <p:cNvPr id="8" name="Text 5"/>
            <p:cNvSpPr/>
            <p:nvPr/>
          </p:nvSpPr>
          <p:spPr>
            <a:xfrm>
              <a:off x="2381488" y="213443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Ключевые слова</a:t>
              </a:r>
              <a:endParaRPr lang="en-US" sz="22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2381488" y="2624852"/>
              <a:ext cx="596872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Модель выделяет наиболее важные слова для контекста.</a:t>
              </a:r>
              <a:endParaRPr lang="en-US" sz="1750" dirty="0"/>
            </a:p>
          </p:txBody>
        </p:sp>
      </p:grp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20EB854-C192-16D3-38B4-8D3543F09B6B}"/>
              </a:ext>
            </a:extLst>
          </p:cNvPr>
          <p:cNvGrpSpPr/>
          <p:nvPr/>
        </p:nvGrpSpPr>
        <p:grpSpPr>
          <a:xfrm>
            <a:off x="878800" y="4059436"/>
            <a:ext cx="510302" cy="510302"/>
            <a:chOff x="878800" y="4059436"/>
            <a:chExt cx="510302" cy="510302"/>
          </a:xfrm>
        </p:grpSpPr>
        <p:sp>
          <p:nvSpPr>
            <p:cNvPr id="11" name="Shape 8"/>
            <p:cNvSpPr/>
            <p:nvPr/>
          </p:nvSpPr>
          <p:spPr>
            <a:xfrm>
              <a:off x="878800" y="4059436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12" name="Text 9"/>
            <p:cNvSpPr/>
            <p:nvPr/>
          </p:nvSpPr>
          <p:spPr>
            <a:xfrm>
              <a:off x="1031796" y="4144447"/>
              <a:ext cx="204192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2</a:t>
              </a:r>
              <a:endParaRPr lang="en-US" sz="2650" dirty="0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FFF2BB8-4A7D-902F-EEFF-DD9143B99264}"/>
              </a:ext>
            </a:extLst>
          </p:cNvPr>
          <p:cNvGrpSpPr/>
          <p:nvPr/>
        </p:nvGrpSpPr>
        <p:grpSpPr>
          <a:xfrm>
            <a:off x="2381488" y="4031099"/>
            <a:ext cx="4349882" cy="938312"/>
            <a:chOff x="2381488" y="4031099"/>
            <a:chExt cx="4349882" cy="938312"/>
          </a:xfrm>
        </p:grpSpPr>
        <p:sp>
          <p:nvSpPr>
            <p:cNvPr id="13" name="Text 10"/>
            <p:cNvSpPr/>
            <p:nvPr/>
          </p:nvSpPr>
          <p:spPr>
            <a:xfrm>
              <a:off x="2381488" y="403109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Взаимодействие</a:t>
              </a:r>
              <a:endParaRPr lang="en-US" sz="22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2381488" y="4521517"/>
              <a:ext cx="4349882" cy="4478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Токены в тексте </a:t>
              </a:r>
              <a:r>
                <a:rPr lang="en-US" sz="1750" dirty="0" err="1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взаимодействуют</a:t>
              </a: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</a:t>
              </a:r>
              <a:b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</a:br>
              <a:r>
                <a:rPr lang="en-US" sz="1750" dirty="0" err="1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друг</a:t>
              </a: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с другом.</a:t>
              </a:r>
              <a:endParaRPr lang="en-US" sz="1750" dirty="0"/>
            </a:p>
          </p:txBody>
        </p:sp>
      </p:grpSp>
      <p:sp>
        <p:nvSpPr>
          <p:cNvPr id="15" name="Shape 12"/>
          <p:cNvSpPr/>
          <p:nvPr/>
        </p:nvSpPr>
        <p:spPr>
          <a:xfrm>
            <a:off x="1358622" y="58331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03A379E-38F9-D8D9-0C71-421BD0093D33}"/>
              </a:ext>
            </a:extLst>
          </p:cNvPr>
          <p:cNvGrpSpPr/>
          <p:nvPr/>
        </p:nvGrpSpPr>
        <p:grpSpPr>
          <a:xfrm>
            <a:off x="878800" y="5593199"/>
            <a:ext cx="510302" cy="510302"/>
            <a:chOff x="878800" y="5593199"/>
            <a:chExt cx="510302" cy="510302"/>
          </a:xfrm>
        </p:grpSpPr>
        <p:sp>
          <p:nvSpPr>
            <p:cNvPr id="16" name="Shape 13"/>
            <p:cNvSpPr/>
            <p:nvPr/>
          </p:nvSpPr>
          <p:spPr>
            <a:xfrm>
              <a:off x="878800" y="5593199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17" name="Text 14"/>
            <p:cNvSpPr/>
            <p:nvPr/>
          </p:nvSpPr>
          <p:spPr>
            <a:xfrm>
              <a:off x="1031796" y="5678210"/>
              <a:ext cx="204192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3</a:t>
              </a:r>
              <a:endParaRPr lang="en-US" sz="2650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4CA2324-A6F3-4195-3C11-72A7BF6F16FA}"/>
              </a:ext>
            </a:extLst>
          </p:cNvPr>
          <p:cNvGrpSpPr/>
          <p:nvPr/>
        </p:nvGrpSpPr>
        <p:grpSpPr>
          <a:xfrm>
            <a:off x="2381488" y="5564862"/>
            <a:ext cx="5694898" cy="1579127"/>
            <a:chOff x="2381488" y="5564862"/>
            <a:chExt cx="5694898" cy="1579127"/>
          </a:xfrm>
        </p:grpSpPr>
        <p:sp>
          <p:nvSpPr>
            <p:cNvPr id="18" name="Text 15"/>
            <p:cNvSpPr/>
            <p:nvPr/>
          </p:nvSpPr>
          <p:spPr>
            <a:xfrm>
              <a:off x="2381488" y="556486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Внимание</a:t>
              </a:r>
              <a:endParaRPr lang="en-US" sz="22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2381488" y="6055281"/>
              <a:ext cx="5694898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Механизм внимания позволяет трансформеру фокусироваться на наиболее релевантной информации.</a:t>
              </a:r>
              <a:endParaRPr lang="en-US" sz="1750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1699B78-A550-AF16-52EB-609B6E5D6D03}"/>
              </a:ext>
            </a:extLst>
          </p:cNvPr>
          <p:cNvGrpSpPr/>
          <p:nvPr/>
        </p:nvGrpSpPr>
        <p:grpSpPr>
          <a:xfrm>
            <a:off x="16163095" y="-175098"/>
            <a:ext cx="9654114" cy="8404698"/>
            <a:chOff x="16163095" y="-175098"/>
            <a:chExt cx="9654114" cy="8404698"/>
          </a:xfrm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BC48598F-8F67-EF91-82E9-4B8F2DA77C06}"/>
                </a:ext>
              </a:extLst>
            </p:cNvPr>
            <p:cNvSpPr/>
            <p:nvPr/>
          </p:nvSpPr>
          <p:spPr>
            <a:xfrm>
              <a:off x="16163095" y="-175098"/>
              <a:ext cx="9654114" cy="8404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BD6CDC0E-07E0-7029-7771-E493B0BF8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63095" y="777327"/>
              <a:ext cx="7236005" cy="636666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056E-6 -4.32099E-7 L -0.57965 -4.32099E-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3B591B-9CAC-6400-A5AB-9FE0F0A1E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76475" cy="82296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918BECB-333C-C6FB-28F5-4F0B67298754}"/>
              </a:ext>
            </a:extLst>
          </p:cNvPr>
          <p:cNvSpPr/>
          <p:nvPr/>
        </p:nvSpPr>
        <p:spPr>
          <a:xfrm>
            <a:off x="5353925" y="0"/>
            <a:ext cx="9276475" cy="8229600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6444972" y="61713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Попарное сравнение эмбеддингов</a:t>
            </a:r>
            <a:endParaRPr lang="en-US" sz="445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CED3C4E-4516-399E-FA2B-13E7C2D68A31}"/>
              </a:ext>
            </a:extLst>
          </p:cNvPr>
          <p:cNvGrpSpPr/>
          <p:nvPr/>
        </p:nvGrpSpPr>
        <p:grpSpPr>
          <a:xfrm>
            <a:off x="6053376" y="8706981"/>
            <a:ext cx="3664863" cy="2758559"/>
            <a:chOff x="6280190" y="3614380"/>
            <a:chExt cx="3664863" cy="2758559"/>
          </a:xfrm>
        </p:grpSpPr>
        <p:sp>
          <p:nvSpPr>
            <p:cNvPr id="4" name="Shape 1"/>
            <p:cNvSpPr/>
            <p:nvPr/>
          </p:nvSpPr>
          <p:spPr>
            <a:xfrm>
              <a:off x="6280190" y="3614380"/>
              <a:ext cx="3664863" cy="2758559"/>
            </a:xfrm>
            <a:prstGeom prst="roundRect">
              <a:avLst>
                <a:gd name="adj" fmla="val 1233"/>
              </a:avLst>
            </a:prstGeom>
            <a:solidFill>
              <a:srgbClr val="484B51"/>
            </a:solidFill>
            <a:ln/>
          </p:spPr>
        </p:sp>
        <p:sp>
          <p:nvSpPr>
            <p:cNvPr id="5" name="Text 2"/>
            <p:cNvSpPr/>
            <p:nvPr/>
          </p:nvSpPr>
          <p:spPr>
            <a:xfrm>
              <a:off x="6507004" y="384119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Матрица схожести</a:t>
              </a:r>
              <a:endParaRPr lang="en-US" sz="2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6507004" y="4331613"/>
              <a:ext cx="3211235" cy="18145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Результат сравнения представлен в виде таблицы, где по диагонали находятся слова, а значения в ячейках отражают их схожесть.</a:t>
              </a:r>
              <a:endParaRPr lang="en-US" sz="1750" dirty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A6AA28D-B4A0-EA83-F3C9-3DEAF2E5682F}"/>
              </a:ext>
            </a:extLst>
          </p:cNvPr>
          <p:cNvGrpSpPr/>
          <p:nvPr/>
        </p:nvGrpSpPr>
        <p:grpSpPr>
          <a:xfrm>
            <a:off x="10223183" y="8706980"/>
            <a:ext cx="3664863" cy="2758559"/>
            <a:chOff x="10171867" y="3614380"/>
            <a:chExt cx="3664863" cy="2758559"/>
          </a:xfrm>
        </p:grpSpPr>
        <p:sp>
          <p:nvSpPr>
            <p:cNvPr id="7" name="Shape 4"/>
            <p:cNvSpPr/>
            <p:nvPr/>
          </p:nvSpPr>
          <p:spPr>
            <a:xfrm>
              <a:off x="10171867" y="3614380"/>
              <a:ext cx="3664863" cy="2758559"/>
            </a:xfrm>
            <a:prstGeom prst="roundRect">
              <a:avLst>
                <a:gd name="adj" fmla="val 1233"/>
              </a:avLst>
            </a:prstGeom>
            <a:solidFill>
              <a:srgbClr val="484B51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10398681" y="384119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Анализ контекста</a:t>
              </a:r>
              <a:endParaRPr lang="en-US" sz="22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0398681" y="4331613"/>
              <a:ext cx="3211235" cy="18145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Трансформер использует эту матрицу для анализа контекста и определения связи между словами в предложении.</a:t>
              </a:r>
              <a:endParaRPr lang="en-US" sz="1750" dirty="0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04938E-6 L -4.72222E-6 -0.56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9306E-6 -1.54321E-6 L -3.99306E-6 -0.637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611E-6 -1.54321E-6 L -1.73611E-6 -0.639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DC3B046-4773-DC96-5723-A9E90CA37208}"/>
              </a:ext>
            </a:extLst>
          </p:cNvPr>
          <p:cNvSpPr/>
          <p:nvPr/>
        </p:nvSpPr>
        <p:spPr>
          <a:xfrm>
            <a:off x="7213600" y="0"/>
            <a:ext cx="7416801" cy="8229600"/>
          </a:xfrm>
          <a:prstGeom prst="rect">
            <a:avLst/>
          </a:prstGeom>
          <a:solidFill>
            <a:srgbClr val="FFF1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424993" y="380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Генерация текста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507" y="900835"/>
            <a:ext cx="7261893" cy="642793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A844483-D16F-3456-1CA3-A3D323705D8B}"/>
              </a:ext>
            </a:extLst>
          </p:cNvPr>
          <p:cNvGrpSpPr/>
          <p:nvPr/>
        </p:nvGrpSpPr>
        <p:grpSpPr>
          <a:xfrm>
            <a:off x="424993" y="1003156"/>
            <a:ext cx="4914806" cy="1685505"/>
            <a:chOff x="424993" y="1003156"/>
            <a:chExt cx="4914806" cy="1685505"/>
          </a:xfrm>
        </p:grpSpPr>
        <p:pic>
          <p:nvPicPr>
            <p:cNvPr id="5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93" y="1003156"/>
              <a:ext cx="1053331" cy="1685505"/>
            </a:xfrm>
            <a:prstGeom prst="rect">
              <a:avLst/>
            </a:prstGeom>
          </p:spPr>
        </p:pic>
        <p:sp>
          <p:nvSpPr>
            <p:cNvPr id="6" name="Text 1"/>
            <p:cNvSpPr/>
            <p:nvPr/>
          </p:nvSpPr>
          <p:spPr>
            <a:xfrm>
              <a:off x="1626535" y="1611792"/>
              <a:ext cx="1288689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24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Анализ</a:t>
              </a:r>
              <a:endParaRPr lang="en-US" sz="2400" dirty="0"/>
            </a:p>
          </p:txBody>
        </p:sp>
        <p:sp>
          <p:nvSpPr>
            <p:cNvPr id="7" name="Text 2"/>
            <p:cNvSpPr/>
            <p:nvPr/>
          </p:nvSpPr>
          <p:spPr>
            <a:xfrm>
              <a:off x="1608943" y="1895080"/>
              <a:ext cx="3730856" cy="3446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Трансформер анализирует входные данные и</a:t>
              </a:r>
              <a:endParaRPr lang="ru-RU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уже сгенерированный текст.</a:t>
              </a:r>
              <a:endParaRPr lang="en-US" sz="1400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A2A44BB-8FD7-FD95-6E2D-01F9A8524FEB}"/>
              </a:ext>
            </a:extLst>
          </p:cNvPr>
          <p:cNvGrpSpPr/>
          <p:nvPr/>
        </p:nvGrpSpPr>
        <p:grpSpPr>
          <a:xfrm>
            <a:off x="424993" y="2643060"/>
            <a:ext cx="5266366" cy="1685505"/>
            <a:chOff x="424993" y="2643060"/>
            <a:chExt cx="5266366" cy="1685505"/>
          </a:xfrm>
        </p:grpSpPr>
        <p:pic>
          <p:nvPicPr>
            <p:cNvPr id="8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993" y="2643060"/>
              <a:ext cx="1053331" cy="1685505"/>
            </a:xfrm>
            <a:prstGeom prst="rect">
              <a:avLst/>
            </a:prstGeom>
          </p:spPr>
        </p:pic>
        <p:sp>
          <p:nvSpPr>
            <p:cNvPr id="9" name="Text 3"/>
            <p:cNvSpPr/>
            <p:nvPr/>
          </p:nvSpPr>
          <p:spPr>
            <a:xfrm>
              <a:off x="1626535" y="3120544"/>
              <a:ext cx="1288689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24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Предсказание</a:t>
              </a:r>
              <a:endParaRPr lang="en-US" sz="2400" dirty="0"/>
            </a:p>
          </p:txBody>
        </p:sp>
        <p:sp>
          <p:nvSpPr>
            <p:cNvPr id="10" name="Text 4"/>
            <p:cNvSpPr/>
            <p:nvPr/>
          </p:nvSpPr>
          <p:spPr>
            <a:xfrm>
              <a:off x="1625684" y="3416493"/>
              <a:ext cx="4065675" cy="2494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Модель предсказывает вероятности появления </a:t>
              </a:r>
              <a:endParaRPr lang="ru-RU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следующего токена.</a:t>
              </a:r>
              <a:endParaRPr lang="en-US" sz="1400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6355886-512C-080E-D338-16CBE0AAB6D4}"/>
              </a:ext>
            </a:extLst>
          </p:cNvPr>
          <p:cNvGrpSpPr/>
          <p:nvPr/>
        </p:nvGrpSpPr>
        <p:grpSpPr>
          <a:xfrm>
            <a:off x="424993" y="4282964"/>
            <a:ext cx="5266366" cy="1685505"/>
            <a:chOff x="424993" y="4282964"/>
            <a:chExt cx="5266366" cy="1685505"/>
          </a:xfrm>
        </p:grpSpPr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993" y="4282964"/>
              <a:ext cx="1053331" cy="1685505"/>
            </a:xfrm>
            <a:prstGeom prst="rect">
              <a:avLst/>
            </a:prstGeom>
          </p:spPr>
        </p:pic>
        <p:sp>
          <p:nvSpPr>
            <p:cNvPr id="12" name="Text 5"/>
            <p:cNvSpPr/>
            <p:nvPr/>
          </p:nvSpPr>
          <p:spPr>
            <a:xfrm>
              <a:off x="1626535" y="4762202"/>
              <a:ext cx="1288689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24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Выбор</a:t>
              </a:r>
              <a:endParaRPr lang="en-US" sz="2400" dirty="0"/>
            </a:p>
          </p:txBody>
        </p:sp>
        <p:sp>
          <p:nvSpPr>
            <p:cNvPr id="13" name="Text 6"/>
            <p:cNvSpPr/>
            <p:nvPr/>
          </p:nvSpPr>
          <p:spPr>
            <a:xfrm>
              <a:off x="1625684" y="5058152"/>
              <a:ext cx="4065675" cy="2494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Модель выбирает следующий токен с </a:t>
              </a:r>
              <a:endParaRPr lang="ru-RU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использованием метода выборки с температурой.</a:t>
              </a:r>
              <a:endParaRPr lang="en-US" sz="1400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9198C07-FC71-432A-9C9E-3064885C5944}"/>
              </a:ext>
            </a:extLst>
          </p:cNvPr>
          <p:cNvGrpSpPr/>
          <p:nvPr/>
        </p:nvGrpSpPr>
        <p:grpSpPr>
          <a:xfrm>
            <a:off x="425844" y="5924978"/>
            <a:ext cx="5266366" cy="1685505"/>
            <a:chOff x="425844" y="5924978"/>
            <a:chExt cx="5266366" cy="1685505"/>
          </a:xfrm>
        </p:grpSpPr>
        <p:pic>
          <p:nvPicPr>
            <p:cNvPr id="14" name="Image 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844" y="5924978"/>
              <a:ext cx="1053331" cy="1685505"/>
            </a:xfrm>
            <a:prstGeom prst="rect">
              <a:avLst/>
            </a:prstGeom>
          </p:spPr>
        </p:pic>
        <p:sp>
          <p:nvSpPr>
            <p:cNvPr id="15" name="Text 7"/>
            <p:cNvSpPr/>
            <p:nvPr/>
          </p:nvSpPr>
          <p:spPr>
            <a:xfrm>
              <a:off x="1627386" y="6453330"/>
              <a:ext cx="1288689" cy="177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24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Добавление</a:t>
              </a:r>
              <a:endParaRPr lang="en-US" sz="2400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1626535" y="6749280"/>
              <a:ext cx="4065675" cy="3446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Выбранный токен добавляется к </a:t>
              </a:r>
              <a:endParaRPr lang="ru-RU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генерируемому тексту.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4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059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Генерация текста: детально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826370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Генерация происходит последовательно, токен за токеном. На каждом шаге модель анализирует уже сгенерированный текст и входной запрос с помощью внимания. На основе анализа, модель предсказывает вероятности следующего токена. Выбирается следующий токен, и процесс повторяется.</a:t>
            </a:r>
            <a:endParaRPr lang="en-US" sz="17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25321E9-C794-A0B4-14F0-E02BB49D2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0" y="0"/>
            <a:ext cx="5486400" cy="822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833E51-D57E-CF78-E973-D0BCF7317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2525" y="-913135"/>
            <a:ext cx="9438615" cy="707896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46914E-6 L 5.55112E-17 -0.461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20988E-6 L 5.55112E-17 -0.450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35802E-6 L 4.72222E-6 -0.80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4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7 0.00347 L -0.3737 -0.003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Принципы работы 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трансформеров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Трансформеры — это архитектура нейронных сетей, которая революционизировала обработку естественного языка. Разберем ключевые концепции, лежащие в основе работы этой мощной технологии.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31350AB-9DD6-DEF6-4D86-622D2BCFE768}"/>
              </a:ext>
            </a:extLst>
          </p:cNvPr>
          <p:cNvSpPr/>
          <p:nvPr/>
        </p:nvSpPr>
        <p:spPr>
          <a:xfrm>
            <a:off x="1133951" y="1341834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Трансформер обрабатывает текст через пять ключевых этапов: разбиение на токены, векторное представление, учет позиции, анализ взаимосвязей и предсказание следующего слова.</a:t>
            </a:r>
            <a:endParaRPr lang="en-US" sz="17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A6CE39F9-B0CA-E776-60C8-9741D7BEF396}"/>
              </a:ext>
            </a:extLst>
          </p:cNvPr>
          <p:cNvSpPr/>
          <p:nvPr/>
        </p:nvSpPr>
        <p:spPr>
          <a:xfrm>
            <a:off x="793790" y="1086683"/>
            <a:ext cx="30480" cy="1236107"/>
          </a:xfrm>
          <a:prstGeom prst="rect">
            <a:avLst/>
          </a:prstGeom>
          <a:solidFill>
            <a:srgbClr val="FFBC8F"/>
          </a:solidFill>
          <a:ln/>
        </p:spPr>
      </p:sp>
      <p:grpSp>
        <p:nvGrpSpPr>
          <p:cNvPr id="34" name="1 Токенизация">
            <a:extLst>
              <a:ext uri="{FF2B5EF4-FFF2-40B4-BE49-F238E27FC236}">
                <a16:creationId xmlns:a16="http://schemas.microsoft.com/office/drawing/2014/main" id="{6797987B-E6DB-D27D-CD9C-5E634FAB84DC}"/>
              </a:ext>
            </a:extLst>
          </p:cNvPr>
          <p:cNvGrpSpPr/>
          <p:nvPr/>
        </p:nvGrpSpPr>
        <p:grpSpPr>
          <a:xfrm>
            <a:off x="793790" y="3207425"/>
            <a:ext cx="3898702" cy="853321"/>
            <a:chOff x="793790" y="3207425"/>
            <a:chExt cx="3898702" cy="853321"/>
          </a:xfrm>
        </p:grpSpPr>
        <p:sp>
          <p:nvSpPr>
            <p:cNvPr id="4" name="Text 2">
              <a:extLst>
                <a:ext uri="{FF2B5EF4-FFF2-40B4-BE49-F238E27FC236}">
                  <a16:creationId xmlns:a16="http://schemas.microsoft.com/office/drawing/2014/main" id="{AA178D63-7F3A-E3F8-B994-35699DD35B6F}"/>
                </a:ext>
              </a:extLst>
            </p:cNvPr>
            <p:cNvSpPr/>
            <p:nvPr/>
          </p:nvSpPr>
          <p:spPr>
            <a:xfrm>
              <a:off x="1857256" y="320742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1. </a:t>
              </a:r>
              <a:r>
                <a:rPr lang="en-US" sz="2200" dirty="0" err="1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Токенизация</a:t>
              </a:r>
              <a:endParaRPr lang="en-US" sz="2200" dirty="0"/>
            </a:p>
          </p:txBody>
        </p:sp>
        <p:sp>
          <p:nvSpPr>
            <p:cNvPr id="5" name="Text 3">
              <a:extLst>
                <a:ext uri="{FF2B5EF4-FFF2-40B4-BE49-F238E27FC236}">
                  <a16:creationId xmlns:a16="http://schemas.microsoft.com/office/drawing/2014/main" id="{7AE5FB14-CACE-BDA1-81FF-044B0681FBDB}"/>
                </a:ext>
              </a:extLst>
            </p:cNvPr>
            <p:cNvSpPr/>
            <p:nvPr/>
          </p:nvSpPr>
          <p:spPr>
            <a:xfrm>
              <a:off x="793790" y="3697843"/>
              <a:ext cx="389870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"Что?"</a:t>
              </a:r>
              <a:endParaRPr lang="en-US" sz="1750" dirty="0"/>
            </a:p>
          </p:txBody>
        </p:sp>
      </p:grpSp>
      <p:grpSp>
        <p:nvGrpSpPr>
          <p:cNvPr id="33" name="Секция 1">
            <a:extLst>
              <a:ext uri="{FF2B5EF4-FFF2-40B4-BE49-F238E27FC236}">
                <a16:creationId xmlns:a16="http://schemas.microsoft.com/office/drawing/2014/main" id="{DFA46390-97F7-7F27-5B5B-142DFCE9A172}"/>
              </a:ext>
            </a:extLst>
          </p:cNvPr>
          <p:cNvGrpSpPr/>
          <p:nvPr/>
        </p:nvGrpSpPr>
        <p:grpSpPr>
          <a:xfrm>
            <a:off x="5032653" y="2577941"/>
            <a:ext cx="4564975" cy="4564975"/>
            <a:chOff x="5032653" y="2577941"/>
            <a:chExt cx="4564975" cy="4564975"/>
          </a:xfrm>
        </p:grpSpPr>
        <p:pic>
          <p:nvPicPr>
            <p:cNvPr id="6" name="Image 0" descr="preencoded.png">
              <a:extLst>
                <a:ext uri="{FF2B5EF4-FFF2-40B4-BE49-F238E27FC236}">
                  <a16:creationId xmlns:a16="http://schemas.microsoft.com/office/drawing/2014/main" id="{B910F02A-BD2B-2B42-FB12-AF773ADD5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2653" y="2577941"/>
              <a:ext cx="4564975" cy="4564975"/>
            </a:xfrm>
            <a:prstGeom prst="rect">
              <a:avLst/>
            </a:prstGeom>
          </p:spPr>
        </p:pic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6D9571F2-18C8-9B1E-9BBE-83345D399789}"/>
                </a:ext>
              </a:extLst>
            </p:cNvPr>
            <p:cNvSpPr/>
            <p:nvPr/>
          </p:nvSpPr>
          <p:spPr>
            <a:xfrm>
              <a:off x="6033492" y="3500795"/>
              <a:ext cx="339328" cy="42422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250"/>
                </a:lnSpc>
                <a:buNone/>
              </a:pPr>
              <a:r>
                <a:rPr lang="en-US" sz="26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1</a:t>
              </a:r>
              <a:endParaRPr lang="en-US" sz="2650" dirty="0"/>
            </a:p>
          </p:txBody>
        </p:sp>
      </p:grpSp>
      <p:grpSp>
        <p:nvGrpSpPr>
          <p:cNvPr id="32" name="2 Эмбеддинг">
            <a:extLst>
              <a:ext uri="{FF2B5EF4-FFF2-40B4-BE49-F238E27FC236}">
                <a16:creationId xmlns:a16="http://schemas.microsoft.com/office/drawing/2014/main" id="{907F5E37-CB20-303A-0D95-0E9BDCC9BC36}"/>
              </a:ext>
            </a:extLst>
          </p:cNvPr>
          <p:cNvGrpSpPr/>
          <p:nvPr/>
        </p:nvGrpSpPr>
        <p:grpSpPr>
          <a:xfrm>
            <a:off x="9937790" y="2798683"/>
            <a:ext cx="3898821" cy="853322"/>
            <a:chOff x="9937790" y="2798683"/>
            <a:chExt cx="3898821" cy="853322"/>
          </a:xfrm>
        </p:grpSpPr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4CE00DDF-6106-3AD3-7A23-04DF4C3C4D40}"/>
                </a:ext>
              </a:extLst>
            </p:cNvPr>
            <p:cNvSpPr/>
            <p:nvPr/>
          </p:nvSpPr>
          <p:spPr>
            <a:xfrm>
              <a:off x="9937790" y="279868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2. </a:t>
              </a:r>
              <a:r>
                <a:rPr lang="en-US" sz="2200" dirty="0" err="1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Эмбеддинг</a:t>
              </a:r>
              <a:endParaRPr lang="en-US" sz="2200" dirty="0"/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3D3CFCF3-07AB-E730-3646-AB09ADE93826}"/>
                </a:ext>
              </a:extLst>
            </p:cNvPr>
            <p:cNvSpPr/>
            <p:nvPr/>
          </p:nvSpPr>
          <p:spPr>
            <a:xfrm>
              <a:off x="9937790" y="3289102"/>
              <a:ext cx="3898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ru-RU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"</a:t>
              </a:r>
              <a:r>
                <a:rPr lang="en-US" sz="1750" dirty="0" err="1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Что</a:t>
              </a: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означает?"</a:t>
              </a:r>
              <a:endParaRPr lang="en-US" sz="1750" dirty="0"/>
            </a:p>
          </p:txBody>
        </p:sp>
      </p:grpSp>
      <p:grpSp>
        <p:nvGrpSpPr>
          <p:cNvPr id="31" name="Секция 2">
            <a:extLst>
              <a:ext uri="{FF2B5EF4-FFF2-40B4-BE49-F238E27FC236}">
                <a16:creationId xmlns:a16="http://schemas.microsoft.com/office/drawing/2014/main" id="{C1C9E84B-3C62-3F07-177D-037DDC475E8E}"/>
              </a:ext>
            </a:extLst>
          </p:cNvPr>
          <p:cNvGrpSpPr/>
          <p:nvPr/>
        </p:nvGrpSpPr>
        <p:grpSpPr>
          <a:xfrm>
            <a:off x="5032653" y="2577941"/>
            <a:ext cx="4564975" cy="4564975"/>
            <a:chOff x="5032653" y="2577941"/>
            <a:chExt cx="4564975" cy="4564975"/>
          </a:xfrm>
        </p:grpSpPr>
        <p:pic>
          <p:nvPicPr>
            <p:cNvPr id="10" name="Image 1" descr="preencoded.png">
              <a:extLst>
                <a:ext uri="{FF2B5EF4-FFF2-40B4-BE49-F238E27FC236}">
                  <a16:creationId xmlns:a16="http://schemas.microsoft.com/office/drawing/2014/main" id="{E9B5F441-8FB2-7370-3799-774240A6B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2653" y="2577941"/>
              <a:ext cx="4564975" cy="4564975"/>
            </a:xfrm>
            <a:prstGeom prst="rect">
              <a:avLst/>
            </a:prstGeom>
          </p:spPr>
        </p:pic>
        <p:sp>
          <p:nvSpPr>
            <p:cNvPr id="11" name="Text 7">
              <a:extLst>
                <a:ext uri="{FF2B5EF4-FFF2-40B4-BE49-F238E27FC236}">
                  <a16:creationId xmlns:a16="http://schemas.microsoft.com/office/drawing/2014/main" id="{BA6B2E71-C7E0-DCB9-444F-CA8C52657C2B}"/>
                </a:ext>
              </a:extLst>
            </p:cNvPr>
            <p:cNvSpPr/>
            <p:nvPr/>
          </p:nvSpPr>
          <p:spPr>
            <a:xfrm>
              <a:off x="7893010" y="3236119"/>
              <a:ext cx="339328" cy="42422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250"/>
                </a:lnSpc>
                <a:buNone/>
              </a:pPr>
              <a:r>
                <a:rPr lang="en-US" sz="26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2</a:t>
              </a:r>
              <a:endParaRPr lang="en-US" sz="2650" dirty="0"/>
            </a:p>
          </p:txBody>
        </p:sp>
      </p:grpSp>
      <p:grpSp>
        <p:nvGrpSpPr>
          <p:cNvPr id="30" name="3 Энкодинг">
            <a:extLst>
              <a:ext uri="{FF2B5EF4-FFF2-40B4-BE49-F238E27FC236}">
                <a16:creationId xmlns:a16="http://schemas.microsoft.com/office/drawing/2014/main" id="{1C8F655A-E8C6-33BB-F20D-F1B87ECD1640}"/>
              </a:ext>
            </a:extLst>
          </p:cNvPr>
          <p:cNvGrpSpPr/>
          <p:nvPr/>
        </p:nvGrpSpPr>
        <p:grpSpPr>
          <a:xfrm>
            <a:off x="10051256" y="4433649"/>
            <a:ext cx="3785354" cy="853322"/>
            <a:chOff x="10051256" y="4433649"/>
            <a:chExt cx="3785354" cy="853322"/>
          </a:xfrm>
        </p:grpSpPr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F4B6423B-64D5-D44B-27C9-110FD9EC2A5F}"/>
                </a:ext>
              </a:extLst>
            </p:cNvPr>
            <p:cNvSpPr/>
            <p:nvPr/>
          </p:nvSpPr>
          <p:spPr>
            <a:xfrm>
              <a:off x="10051256" y="443364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3. </a:t>
              </a:r>
              <a:r>
                <a:rPr lang="en-US" sz="2200" dirty="0" err="1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Энкодинг</a:t>
              </a: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 позиции</a:t>
              </a:r>
              <a:endParaRPr lang="en-US" sz="2200" dirty="0"/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38484CFF-62DE-291C-7CFE-0EDCADC399B6}"/>
                </a:ext>
              </a:extLst>
            </p:cNvPr>
            <p:cNvSpPr/>
            <p:nvPr/>
          </p:nvSpPr>
          <p:spPr>
            <a:xfrm>
              <a:off x="10051256" y="4924068"/>
              <a:ext cx="3785354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"Где расположено?"</a:t>
              </a:r>
              <a:endParaRPr lang="en-US" sz="1750" dirty="0"/>
            </a:p>
          </p:txBody>
        </p:sp>
      </p:grpSp>
      <p:grpSp>
        <p:nvGrpSpPr>
          <p:cNvPr id="29" name="Секция 3">
            <a:extLst>
              <a:ext uri="{FF2B5EF4-FFF2-40B4-BE49-F238E27FC236}">
                <a16:creationId xmlns:a16="http://schemas.microsoft.com/office/drawing/2014/main" id="{05A6FB02-3DD5-4FC9-1569-B685123F2B03}"/>
              </a:ext>
            </a:extLst>
          </p:cNvPr>
          <p:cNvGrpSpPr/>
          <p:nvPr/>
        </p:nvGrpSpPr>
        <p:grpSpPr>
          <a:xfrm>
            <a:off x="5032653" y="2577941"/>
            <a:ext cx="4564975" cy="4564975"/>
            <a:chOff x="5032653" y="2577941"/>
            <a:chExt cx="4564975" cy="4564975"/>
          </a:xfrm>
        </p:grpSpPr>
        <p:pic>
          <p:nvPicPr>
            <p:cNvPr id="14" name="Image 2" descr="preencoded.png">
              <a:extLst>
                <a:ext uri="{FF2B5EF4-FFF2-40B4-BE49-F238E27FC236}">
                  <a16:creationId xmlns:a16="http://schemas.microsoft.com/office/drawing/2014/main" id="{AE4380EA-1422-43E1-ED3A-011536521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2653" y="2577941"/>
              <a:ext cx="4564975" cy="4564975"/>
            </a:xfrm>
            <a:prstGeom prst="rect">
              <a:avLst/>
            </a:prstGeom>
          </p:spPr>
        </p:pic>
        <p:sp>
          <p:nvSpPr>
            <p:cNvPr id="15" name="Text 10">
              <a:extLst>
                <a:ext uri="{FF2B5EF4-FFF2-40B4-BE49-F238E27FC236}">
                  <a16:creationId xmlns:a16="http://schemas.microsoft.com/office/drawing/2014/main" id="{4208FF13-05EE-8BAF-DE1E-20BAD620A152}"/>
                </a:ext>
              </a:extLst>
            </p:cNvPr>
            <p:cNvSpPr/>
            <p:nvPr/>
          </p:nvSpPr>
          <p:spPr>
            <a:xfrm>
              <a:off x="8719423" y="4922877"/>
              <a:ext cx="339328" cy="42422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250"/>
                </a:lnSpc>
                <a:buNone/>
              </a:pPr>
              <a:r>
                <a:rPr lang="en-US" sz="26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3</a:t>
              </a:r>
              <a:endParaRPr lang="en-US" sz="2650" dirty="0"/>
            </a:p>
          </p:txBody>
        </p:sp>
      </p:grpSp>
      <p:grpSp>
        <p:nvGrpSpPr>
          <p:cNvPr id="28" name="4 Самовнимание">
            <a:extLst>
              <a:ext uri="{FF2B5EF4-FFF2-40B4-BE49-F238E27FC236}">
                <a16:creationId xmlns:a16="http://schemas.microsoft.com/office/drawing/2014/main" id="{C01C2843-4B82-057F-D803-CC4DEE18D46C}"/>
              </a:ext>
            </a:extLst>
          </p:cNvPr>
          <p:cNvGrpSpPr/>
          <p:nvPr/>
        </p:nvGrpSpPr>
        <p:grpSpPr>
          <a:xfrm>
            <a:off x="9937790" y="6068735"/>
            <a:ext cx="3898821" cy="853321"/>
            <a:chOff x="9937790" y="6068735"/>
            <a:chExt cx="3898821" cy="853321"/>
          </a:xfrm>
        </p:grpSpPr>
        <p:sp>
          <p:nvSpPr>
            <p:cNvPr id="16" name="Text 11">
              <a:extLst>
                <a:ext uri="{FF2B5EF4-FFF2-40B4-BE49-F238E27FC236}">
                  <a16:creationId xmlns:a16="http://schemas.microsoft.com/office/drawing/2014/main" id="{5AB9122B-9B5D-33D0-4A51-02A48BAF724C}"/>
                </a:ext>
              </a:extLst>
            </p:cNvPr>
            <p:cNvSpPr/>
            <p:nvPr/>
          </p:nvSpPr>
          <p:spPr>
            <a:xfrm>
              <a:off x="9937790" y="606873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4. </a:t>
              </a:r>
              <a:r>
                <a:rPr lang="en-US" sz="2200" dirty="0" err="1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Самовнимание</a:t>
              </a:r>
              <a:endParaRPr lang="en-US" sz="2200" dirty="0"/>
            </a:p>
          </p:txBody>
        </p:sp>
        <p:sp>
          <p:nvSpPr>
            <p:cNvPr id="17" name="Text 12">
              <a:extLst>
                <a:ext uri="{FF2B5EF4-FFF2-40B4-BE49-F238E27FC236}">
                  <a16:creationId xmlns:a16="http://schemas.microsoft.com/office/drawing/2014/main" id="{EEA9551A-BD09-B39E-405E-FEC006F7C755}"/>
                </a:ext>
              </a:extLst>
            </p:cNvPr>
            <p:cNvSpPr/>
            <p:nvPr/>
          </p:nvSpPr>
          <p:spPr>
            <a:xfrm>
              <a:off x="9937790" y="6559153"/>
              <a:ext cx="3898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"Что с этим связано?"</a:t>
              </a:r>
              <a:endParaRPr lang="en-US" sz="1750" dirty="0"/>
            </a:p>
          </p:txBody>
        </p:sp>
      </p:grpSp>
      <p:grpSp>
        <p:nvGrpSpPr>
          <p:cNvPr id="27" name="Секция 4">
            <a:extLst>
              <a:ext uri="{FF2B5EF4-FFF2-40B4-BE49-F238E27FC236}">
                <a16:creationId xmlns:a16="http://schemas.microsoft.com/office/drawing/2014/main" id="{112E198F-A51C-C0A1-C86A-790F7C32E45F}"/>
              </a:ext>
            </a:extLst>
          </p:cNvPr>
          <p:cNvGrpSpPr/>
          <p:nvPr/>
        </p:nvGrpSpPr>
        <p:grpSpPr>
          <a:xfrm>
            <a:off x="5032653" y="2577941"/>
            <a:ext cx="4564975" cy="4564975"/>
            <a:chOff x="5032653" y="2577941"/>
            <a:chExt cx="4564975" cy="4564975"/>
          </a:xfrm>
        </p:grpSpPr>
        <p:pic>
          <p:nvPicPr>
            <p:cNvPr id="18" name="Image 3" descr="preencoded.png">
              <a:extLst>
                <a:ext uri="{FF2B5EF4-FFF2-40B4-BE49-F238E27FC236}">
                  <a16:creationId xmlns:a16="http://schemas.microsoft.com/office/drawing/2014/main" id="{B041DDF6-A8AD-D70F-8BC5-41848B02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2653" y="2577941"/>
              <a:ext cx="4564975" cy="4564975"/>
            </a:xfrm>
            <a:prstGeom prst="rect">
              <a:avLst/>
            </a:prstGeom>
          </p:spPr>
        </p:pic>
        <p:sp>
          <p:nvSpPr>
            <p:cNvPr id="19" name="Text 13">
              <a:extLst>
                <a:ext uri="{FF2B5EF4-FFF2-40B4-BE49-F238E27FC236}">
                  <a16:creationId xmlns:a16="http://schemas.microsoft.com/office/drawing/2014/main" id="{AF300373-DACB-DDD7-8C90-129E568FE4BC}"/>
                </a:ext>
              </a:extLst>
            </p:cNvPr>
            <p:cNvSpPr/>
            <p:nvPr/>
          </p:nvSpPr>
          <p:spPr>
            <a:xfrm>
              <a:off x="7370564" y="6229945"/>
              <a:ext cx="339328" cy="42422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250"/>
                </a:lnSpc>
                <a:buNone/>
              </a:pPr>
              <a:r>
                <a:rPr lang="en-US" sz="26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4</a:t>
              </a:r>
              <a:endParaRPr lang="en-US" sz="2650" dirty="0"/>
            </a:p>
          </p:txBody>
        </p:sp>
      </p:grpSp>
      <p:grpSp>
        <p:nvGrpSpPr>
          <p:cNvPr id="26" name="5 Генерация текст">
            <a:extLst>
              <a:ext uri="{FF2B5EF4-FFF2-40B4-BE49-F238E27FC236}">
                <a16:creationId xmlns:a16="http://schemas.microsoft.com/office/drawing/2014/main" id="{37E9B86D-E3A1-88C3-0DFD-CA13DD227E7E}"/>
              </a:ext>
            </a:extLst>
          </p:cNvPr>
          <p:cNvGrpSpPr/>
          <p:nvPr/>
        </p:nvGrpSpPr>
        <p:grpSpPr>
          <a:xfrm>
            <a:off x="793790" y="5659993"/>
            <a:ext cx="3898702" cy="853322"/>
            <a:chOff x="793790" y="5659993"/>
            <a:chExt cx="3898702" cy="853322"/>
          </a:xfrm>
        </p:grpSpPr>
        <p:sp>
          <p:nvSpPr>
            <p:cNvPr id="20" name="5. Генерация">
              <a:extLst>
                <a:ext uri="{FF2B5EF4-FFF2-40B4-BE49-F238E27FC236}">
                  <a16:creationId xmlns:a16="http://schemas.microsoft.com/office/drawing/2014/main" id="{CC19C067-7CA0-ABFB-8B46-636B255ECCA7}"/>
                </a:ext>
              </a:extLst>
            </p:cNvPr>
            <p:cNvSpPr/>
            <p:nvPr/>
          </p:nvSpPr>
          <p:spPr>
            <a:xfrm>
              <a:off x="1276707" y="5659993"/>
              <a:ext cx="341578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5. </a:t>
              </a:r>
              <a:r>
                <a:rPr lang="en-US" sz="2200" dirty="0" err="1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Генерация</a:t>
              </a: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 нового токена</a:t>
              </a:r>
              <a:endParaRPr lang="en-US" sz="2200" dirty="0"/>
            </a:p>
          </p:txBody>
        </p:sp>
        <p:sp>
          <p:nvSpPr>
            <p:cNvPr id="21" name="Text 15">
              <a:extLst>
                <a:ext uri="{FF2B5EF4-FFF2-40B4-BE49-F238E27FC236}">
                  <a16:creationId xmlns:a16="http://schemas.microsoft.com/office/drawing/2014/main" id="{AAC6EAC4-9EB4-CDAB-4B7B-D10EF11D5D14}"/>
                </a:ext>
              </a:extLst>
            </p:cNvPr>
            <p:cNvSpPr/>
            <p:nvPr/>
          </p:nvSpPr>
          <p:spPr>
            <a:xfrm>
              <a:off x="793790" y="6150412"/>
              <a:ext cx="389870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"Каким словом продолжить?"</a:t>
              </a:r>
              <a:endParaRPr lang="en-US" sz="1750" dirty="0"/>
            </a:p>
          </p:txBody>
        </p:sp>
      </p:grpSp>
      <p:grpSp>
        <p:nvGrpSpPr>
          <p:cNvPr id="25" name="Секция 5">
            <a:extLst>
              <a:ext uri="{FF2B5EF4-FFF2-40B4-BE49-F238E27FC236}">
                <a16:creationId xmlns:a16="http://schemas.microsoft.com/office/drawing/2014/main" id="{82C04CEA-F17D-9AF1-9FAE-E93F2D4F4E9A}"/>
              </a:ext>
            </a:extLst>
          </p:cNvPr>
          <p:cNvGrpSpPr/>
          <p:nvPr/>
        </p:nvGrpSpPr>
        <p:grpSpPr>
          <a:xfrm>
            <a:off x="5032653" y="2577941"/>
            <a:ext cx="4564975" cy="4564975"/>
            <a:chOff x="5032653" y="2577941"/>
            <a:chExt cx="4564975" cy="4564975"/>
          </a:xfrm>
        </p:grpSpPr>
        <p:pic>
          <p:nvPicPr>
            <p:cNvPr id="22" name="5 секция" descr="preencoded.png">
              <a:extLst>
                <a:ext uri="{FF2B5EF4-FFF2-40B4-BE49-F238E27FC236}">
                  <a16:creationId xmlns:a16="http://schemas.microsoft.com/office/drawing/2014/main" id="{3328F621-28AB-36D1-800B-077C728D6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2653" y="2577941"/>
              <a:ext cx="4564975" cy="4564975"/>
            </a:xfrm>
            <a:prstGeom prst="rect">
              <a:avLst/>
            </a:prstGeom>
          </p:spPr>
        </p:pic>
        <p:sp>
          <p:nvSpPr>
            <p:cNvPr id="23" name="5">
              <a:extLst>
                <a:ext uri="{FF2B5EF4-FFF2-40B4-BE49-F238E27FC236}">
                  <a16:creationId xmlns:a16="http://schemas.microsoft.com/office/drawing/2014/main" id="{0D39342D-1F34-8516-896A-3A16B3FDAACB}"/>
                </a:ext>
              </a:extLst>
            </p:cNvPr>
            <p:cNvSpPr/>
            <p:nvPr/>
          </p:nvSpPr>
          <p:spPr>
            <a:xfrm>
              <a:off x="5710595" y="5351145"/>
              <a:ext cx="339328" cy="42422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250"/>
                </a:lnSpc>
                <a:buNone/>
              </a:pPr>
              <a:r>
                <a:rPr lang="en-US" sz="26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5</a:t>
              </a:r>
              <a:endParaRPr lang="en-US" sz="2650" dirty="0"/>
            </a:p>
          </p:txBody>
        </p:sp>
      </p:grpSp>
      <p:sp>
        <p:nvSpPr>
          <p:cNvPr id="24" name="Титул">
            <a:extLst>
              <a:ext uri="{FF2B5EF4-FFF2-40B4-BE49-F238E27FC236}">
                <a16:creationId xmlns:a16="http://schemas.microsoft.com/office/drawing/2014/main" id="{C3CE57BE-65A9-CEBB-D084-327C757FF6C9}"/>
              </a:ext>
            </a:extLst>
          </p:cNvPr>
          <p:cNvSpPr/>
          <p:nvPr/>
        </p:nvSpPr>
        <p:spPr>
          <a:xfrm>
            <a:off x="793790" y="433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Цикл генерации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8854468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C0FDFC1-F2EF-176C-CFE5-17A2A6B37974}"/>
              </a:ext>
            </a:extLst>
          </p:cNvPr>
          <p:cNvSpPr/>
          <p:nvPr/>
        </p:nvSpPr>
        <p:spPr>
          <a:xfrm>
            <a:off x="7213600" y="0"/>
            <a:ext cx="7416801" cy="8229600"/>
          </a:xfrm>
          <a:prstGeom prst="rect">
            <a:avLst/>
          </a:prstGeom>
          <a:solidFill>
            <a:srgbClr val="FFF1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414218" y="352889"/>
            <a:ext cx="423981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Обработка входного текста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14" y="557748"/>
            <a:ext cx="6764339" cy="65110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4218" y="5055752"/>
            <a:ext cx="97036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endParaRPr lang="en-US" sz="125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785067B-013F-869E-87D0-0A648E757D2C}"/>
              </a:ext>
            </a:extLst>
          </p:cNvPr>
          <p:cNvGrpSpPr/>
          <p:nvPr/>
        </p:nvGrpSpPr>
        <p:grpSpPr>
          <a:xfrm>
            <a:off x="424993" y="1003156"/>
            <a:ext cx="3101906" cy="1685505"/>
            <a:chOff x="424993" y="1003156"/>
            <a:chExt cx="3101906" cy="1685505"/>
          </a:xfrm>
        </p:grpSpPr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368B7EA6-56E4-5FE9-48D7-85B27B815726}"/>
                </a:ext>
              </a:extLst>
            </p:cNvPr>
            <p:cNvGrpSpPr/>
            <p:nvPr/>
          </p:nvGrpSpPr>
          <p:grpSpPr>
            <a:xfrm>
              <a:off x="1687621" y="1603479"/>
              <a:ext cx="1839278" cy="529301"/>
              <a:chOff x="2182921" y="2974429"/>
              <a:chExt cx="1839278" cy="529301"/>
            </a:xfrm>
          </p:grpSpPr>
          <p:sp>
            <p:nvSpPr>
              <p:cNvPr id="6" name="Text 3"/>
              <p:cNvSpPr/>
              <p:nvPr/>
            </p:nvSpPr>
            <p:spPr>
              <a:xfrm>
                <a:off x="2182921" y="2974429"/>
                <a:ext cx="1616631" cy="24447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550"/>
                  </a:lnSpc>
                  <a:buNone/>
                </a:pPr>
                <a:r>
                  <a:rPr lang="en-US" sz="2400" dirty="0">
                    <a:solidFill>
                      <a:srgbClr val="D4D4D1"/>
                    </a:solidFill>
                    <a:latin typeface="IBM Plex Sans Medium" pitchFamily="34" charset="0"/>
                    <a:ea typeface="IBM Plex Sans Medium" pitchFamily="34" charset="-122"/>
                    <a:cs typeface="IBM Plex Sans Medium" pitchFamily="34" charset="-120"/>
                  </a:rPr>
                  <a:t>Токенизация</a:t>
                </a:r>
                <a:endParaRPr lang="en-US" sz="2400" dirty="0"/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2182921" y="3253488"/>
                <a:ext cx="1839278" cy="25024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600"/>
                  </a:lnSpc>
                  <a:buNone/>
                </a:pPr>
                <a:r>
                  <a:rPr lang="en-US" sz="1400" dirty="0">
                    <a:solidFill>
                      <a:srgbClr val="D4D4D1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Разделение текста на токены.</a:t>
                </a:r>
                <a:endParaRPr lang="en-US" sz="1400" dirty="0"/>
              </a:p>
            </p:txBody>
          </p:sp>
        </p:grpSp>
        <p:pic>
          <p:nvPicPr>
            <p:cNvPr id="23" name="Image 2" descr="preencoded.png">
              <a:extLst>
                <a:ext uri="{FF2B5EF4-FFF2-40B4-BE49-F238E27FC236}">
                  <a16:creationId xmlns:a16="http://schemas.microsoft.com/office/drawing/2014/main" id="{15C93EAC-785F-DADB-D872-2BF9ABF99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93" y="1003156"/>
              <a:ext cx="1053331" cy="1685505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F44B089-1C94-0D97-9DF3-ED91F3300A3A}"/>
              </a:ext>
            </a:extLst>
          </p:cNvPr>
          <p:cNvGrpSpPr/>
          <p:nvPr/>
        </p:nvGrpSpPr>
        <p:grpSpPr>
          <a:xfrm>
            <a:off x="424993" y="2643060"/>
            <a:ext cx="4606141" cy="1685505"/>
            <a:chOff x="424993" y="2643060"/>
            <a:chExt cx="4606141" cy="1685505"/>
          </a:xfrm>
        </p:grpSpPr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8A9299E5-84F9-EE89-F83C-351B728606F4}"/>
                </a:ext>
              </a:extLst>
            </p:cNvPr>
            <p:cNvGrpSpPr/>
            <p:nvPr/>
          </p:nvGrpSpPr>
          <p:grpSpPr>
            <a:xfrm>
              <a:off x="1687621" y="3070437"/>
              <a:ext cx="3343513" cy="529301"/>
              <a:chOff x="2182921" y="3784054"/>
              <a:chExt cx="3343513" cy="529301"/>
            </a:xfrm>
          </p:grpSpPr>
          <p:sp>
            <p:nvSpPr>
              <p:cNvPr id="11" name="Text 8"/>
              <p:cNvSpPr/>
              <p:nvPr/>
            </p:nvSpPr>
            <p:spPr>
              <a:xfrm>
                <a:off x="2182921" y="3784054"/>
                <a:ext cx="1616631" cy="24447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550"/>
                  </a:lnSpc>
                  <a:buNone/>
                </a:pPr>
                <a:r>
                  <a:rPr lang="en-US" sz="2400" dirty="0">
                    <a:solidFill>
                      <a:srgbClr val="D4D4D1"/>
                    </a:solidFill>
                    <a:latin typeface="IBM Plex Sans Medium" pitchFamily="34" charset="0"/>
                    <a:ea typeface="IBM Plex Sans Medium" pitchFamily="34" charset="-122"/>
                    <a:cs typeface="IBM Plex Sans Medium" pitchFamily="34" charset="-120"/>
                  </a:rPr>
                  <a:t>Эмбеддинг</a:t>
                </a:r>
                <a:endParaRPr lang="en-US" sz="2400" dirty="0"/>
              </a:p>
            </p:txBody>
          </p:sp>
          <p:sp>
            <p:nvSpPr>
              <p:cNvPr id="12" name="Text 9"/>
              <p:cNvSpPr/>
              <p:nvPr/>
            </p:nvSpPr>
            <p:spPr>
              <a:xfrm>
                <a:off x="2182921" y="4063113"/>
                <a:ext cx="3343513" cy="25024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600"/>
                  </a:lnSpc>
                  <a:buNone/>
                </a:pPr>
                <a:r>
                  <a:rPr lang="en-US" sz="1400" dirty="0">
                    <a:solidFill>
                      <a:srgbClr val="D4D4D1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Преобразование токенов в векторные представления.</a:t>
                </a:r>
                <a:endParaRPr lang="en-US" sz="1400" dirty="0"/>
              </a:p>
            </p:txBody>
          </p:sp>
        </p:grpSp>
        <p:pic>
          <p:nvPicPr>
            <p:cNvPr id="24" name="Image 3" descr="preencoded.png">
              <a:extLst>
                <a:ext uri="{FF2B5EF4-FFF2-40B4-BE49-F238E27FC236}">
                  <a16:creationId xmlns:a16="http://schemas.microsoft.com/office/drawing/2014/main" id="{E19D682F-35B0-1097-D72E-4A2016F8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993" y="2643060"/>
              <a:ext cx="1053331" cy="1685505"/>
            </a:xfrm>
            <a:prstGeom prst="rect">
              <a:avLst/>
            </a:prstGeom>
          </p:spPr>
        </p:pic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D701699-022E-B595-F61C-0B5AEC836D91}"/>
              </a:ext>
            </a:extLst>
          </p:cNvPr>
          <p:cNvGrpSpPr/>
          <p:nvPr/>
        </p:nvGrpSpPr>
        <p:grpSpPr>
          <a:xfrm>
            <a:off x="424993" y="4282964"/>
            <a:ext cx="4484340" cy="1685505"/>
            <a:chOff x="424993" y="4282964"/>
            <a:chExt cx="4484340" cy="1685505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68487F2F-9F2F-67C2-C08C-976312BC0C11}"/>
                </a:ext>
              </a:extLst>
            </p:cNvPr>
            <p:cNvGrpSpPr/>
            <p:nvPr/>
          </p:nvGrpSpPr>
          <p:grpSpPr>
            <a:xfrm>
              <a:off x="1687621" y="4774128"/>
              <a:ext cx="3221712" cy="529301"/>
              <a:chOff x="2182921" y="4593679"/>
              <a:chExt cx="3221712" cy="529301"/>
            </a:xfrm>
          </p:grpSpPr>
          <p:sp>
            <p:nvSpPr>
              <p:cNvPr id="16" name="Text 13"/>
              <p:cNvSpPr/>
              <p:nvPr/>
            </p:nvSpPr>
            <p:spPr>
              <a:xfrm>
                <a:off x="2182921" y="4593679"/>
                <a:ext cx="1846302" cy="24447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550"/>
                  </a:lnSpc>
                  <a:buNone/>
                </a:pPr>
                <a:r>
                  <a:rPr lang="en-US" sz="2400" dirty="0">
                    <a:solidFill>
                      <a:srgbClr val="D4D4D1"/>
                    </a:solidFill>
                    <a:latin typeface="IBM Plex Sans Medium" pitchFamily="34" charset="0"/>
                    <a:ea typeface="IBM Plex Sans Medium" pitchFamily="34" charset="-122"/>
                    <a:cs typeface="IBM Plex Sans Medium" pitchFamily="34" charset="-120"/>
                  </a:rPr>
                  <a:t>Позиционный энкодинг</a:t>
                </a:r>
                <a:endParaRPr lang="en-US" sz="2400" dirty="0"/>
              </a:p>
            </p:txBody>
          </p:sp>
          <p:sp>
            <p:nvSpPr>
              <p:cNvPr id="17" name="Text 14"/>
              <p:cNvSpPr/>
              <p:nvPr/>
            </p:nvSpPr>
            <p:spPr>
              <a:xfrm>
                <a:off x="2182921" y="4872738"/>
                <a:ext cx="3221712" cy="25024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600"/>
                  </a:lnSpc>
                  <a:buNone/>
                </a:pPr>
                <a:r>
                  <a:rPr lang="en-US" sz="1400" dirty="0">
                    <a:solidFill>
                      <a:srgbClr val="D4D4D1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Добавление информации о позиции токена в тексте.</a:t>
                </a:r>
                <a:endParaRPr lang="en-US" sz="1400" dirty="0"/>
              </a:p>
            </p:txBody>
          </p:sp>
        </p:grpSp>
        <p:pic>
          <p:nvPicPr>
            <p:cNvPr id="25" name="Image 4" descr="preencoded.png">
              <a:extLst>
                <a:ext uri="{FF2B5EF4-FFF2-40B4-BE49-F238E27FC236}">
                  <a16:creationId xmlns:a16="http://schemas.microsoft.com/office/drawing/2014/main" id="{BC7B5E2C-C5A5-CC34-46EB-AFC97C678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993" y="4282964"/>
              <a:ext cx="1053331" cy="1685505"/>
            </a:xfrm>
            <a:prstGeom prst="rect">
              <a:avLst/>
            </a:prstGeom>
          </p:spPr>
        </p:pic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5F9C6DC-02BF-2F6B-0349-48C47AF4C549}"/>
              </a:ext>
            </a:extLst>
          </p:cNvPr>
          <p:cNvGrpSpPr/>
          <p:nvPr/>
        </p:nvGrpSpPr>
        <p:grpSpPr>
          <a:xfrm>
            <a:off x="424993" y="5924978"/>
            <a:ext cx="4186327" cy="1685505"/>
            <a:chOff x="424993" y="5924978"/>
            <a:chExt cx="4186327" cy="1685505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4514E050-9F4A-48C0-15BB-237E34BFF029}"/>
                </a:ext>
              </a:extLst>
            </p:cNvPr>
            <p:cNvGrpSpPr/>
            <p:nvPr/>
          </p:nvGrpSpPr>
          <p:grpSpPr>
            <a:xfrm>
              <a:off x="1687621" y="6477819"/>
              <a:ext cx="2923699" cy="529301"/>
              <a:chOff x="2182921" y="5403304"/>
              <a:chExt cx="2923699" cy="529301"/>
            </a:xfrm>
          </p:grpSpPr>
          <p:sp>
            <p:nvSpPr>
              <p:cNvPr id="21" name="Text 18"/>
              <p:cNvSpPr/>
              <p:nvPr/>
            </p:nvSpPr>
            <p:spPr>
              <a:xfrm>
                <a:off x="2182921" y="5403304"/>
                <a:ext cx="1616631" cy="24447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550"/>
                  </a:lnSpc>
                  <a:buNone/>
                </a:pPr>
                <a:r>
                  <a:rPr lang="en-US" sz="2400" dirty="0">
                    <a:solidFill>
                      <a:srgbClr val="D4D4D1"/>
                    </a:solidFill>
                    <a:latin typeface="IBM Plex Sans Medium" pitchFamily="34" charset="0"/>
                    <a:ea typeface="IBM Plex Sans Medium" pitchFamily="34" charset="-122"/>
                    <a:cs typeface="IBM Plex Sans Medium" pitchFamily="34" charset="-120"/>
                  </a:rPr>
                  <a:t>Самовнимание</a:t>
                </a:r>
                <a:endParaRPr lang="en-US" sz="2400" dirty="0"/>
              </a:p>
            </p:txBody>
          </p:sp>
          <p:sp>
            <p:nvSpPr>
              <p:cNvPr id="22" name="Text 19"/>
              <p:cNvSpPr/>
              <p:nvPr/>
            </p:nvSpPr>
            <p:spPr>
              <a:xfrm>
                <a:off x="2182921" y="5682363"/>
                <a:ext cx="2923699" cy="25024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600"/>
                  </a:lnSpc>
                  <a:buNone/>
                </a:pPr>
                <a:r>
                  <a:rPr lang="en-US" sz="1400" dirty="0">
                    <a:solidFill>
                      <a:srgbClr val="D4D4D1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Анализ контекста и выделение ключевых слов.</a:t>
                </a:r>
                <a:endParaRPr lang="en-US" sz="1400" dirty="0"/>
              </a:p>
            </p:txBody>
          </p:sp>
        </p:grpSp>
        <p:pic>
          <p:nvPicPr>
            <p:cNvPr id="26" name="Image 5" descr="preencoded.png">
              <a:extLst>
                <a:ext uri="{FF2B5EF4-FFF2-40B4-BE49-F238E27FC236}">
                  <a16:creationId xmlns:a16="http://schemas.microsoft.com/office/drawing/2014/main" id="{1FBF7D41-9CE2-F75D-5EAD-37ECF1A2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993" y="5924978"/>
              <a:ext cx="1053331" cy="1685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59761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7C60DEF-A576-47E1-5950-B18C8FA52546}"/>
              </a:ext>
            </a:extLst>
          </p:cNvPr>
          <p:cNvGrpSpPr/>
          <p:nvPr/>
        </p:nvGrpSpPr>
        <p:grpSpPr>
          <a:xfrm>
            <a:off x="746165" y="6124694"/>
            <a:ext cx="6309003" cy="1228368"/>
            <a:chOff x="746165" y="6124694"/>
            <a:chExt cx="6309003" cy="1228368"/>
          </a:xfrm>
        </p:grpSpPr>
        <p:sp>
          <p:nvSpPr>
            <p:cNvPr id="4" name="Text 1"/>
            <p:cNvSpPr/>
            <p:nvPr/>
          </p:nvSpPr>
          <p:spPr>
            <a:xfrm>
              <a:off x="746165" y="6124694"/>
              <a:ext cx="2664976" cy="3330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050" dirty="0">
                  <a:solidFill>
                    <a:srgbClr val="F3F3F2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Токенизация</a:t>
              </a:r>
              <a:endParaRPr lang="en-US" sz="205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746165" y="6670834"/>
              <a:ext cx="6309003" cy="6822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Преобразование текста в последовательность чисел (токенов). Например, "Я люблю пиццу" может стать [1, 2, 3, 4].</a:t>
              </a:r>
              <a:endParaRPr lang="en-US" sz="1650" dirty="0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B860D02-4A44-BA5D-AB7E-978938496DA8}"/>
              </a:ext>
            </a:extLst>
          </p:cNvPr>
          <p:cNvGrpSpPr/>
          <p:nvPr/>
        </p:nvGrpSpPr>
        <p:grpSpPr>
          <a:xfrm>
            <a:off x="7582853" y="6124694"/>
            <a:ext cx="6309003" cy="1569482"/>
            <a:chOff x="7582853" y="6124694"/>
            <a:chExt cx="6309003" cy="1569482"/>
          </a:xfrm>
        </p:grpSpPr>
        <p:sp>
          <p:nvSpPr>
            <p:cNvPr id="6" name="Text 3"/>
            <p:cNvSpPr/>
            <p:nvPr/>
          </p:nvSpPr>
          <p:spPr>
            <a:xfrm>
              <a:off x="7582853" y="6124694"/>
              <a:ext cx="2664976" cy="3330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050" dirty="0">
                  <a:solidFill>
                    <a:srgbClr val="F3F3F2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Эмбеддинг</a:t>
              </a:r>
              <a:endParaRPr lang="en-US" sz="20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582853" y="6670834"/>
              <a:ext cx="6309003" cy="102334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Преобразование токенов в векторное представление, где слова, имеющие схожее значение, расположены близко друг к другу.</a:t>
              </a:r>
              <a:endParaRPr lang="en-US" sz="1650" dirty="0"/>
            </a:p>
          </p:txBody>
        </p:sp>
      </p:grp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5" y="8777910"/>
            <a:ext cx="5471160" cy="3992880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7D0EDD27-3C8C-9536-EE43-C3E1E37FC039}"/>
              </a:ext>
            </a:extLst>
          </p:cNvPr>
          <p:cNvSpPr/>
          <p:nvPr/>
        </p:nvSpPr>
        <p:spPr>
          <a:xfrm>
            <a:off x="746165" y="7066075"/>
            <a:ext cx="6679168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Токенизация и эмбеддинг</a:t>
            </a:r>
            <a:endParaRPr lang="en-US" sz="415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FBD18E4-4E95-1C3E-B60C-7EB8A1DB23E9}"/>
              </a:ext>
            </a:extLst>
          </p:cNvPr>
          <p:cNvGrpSpPr/>
          <p:nvPr/>
        </p:nvGrpSpPr>
        <p:grpSpPr>
          <a:xfrm>
            <a:off x="0" y="0"/>
            <a:ext cx="14630400" cy="7066075"/>
            <a:chOff x="0" y="0"/>
            <a:chExt cx="14630400" cy="70660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CB68CE4B-EAC9-039C-5914-7C5545629979}"/>
                </a:ext>
              </a:extLst>
            </p:cNvPr>
            <p:cNvSpPr/>
            <p:nvPr/>
          </p:nvSpPr>
          <p:spPr>
            <a:xfrm>
              <a:off x="0" y="0"/>
              <a:ext cx="14630400" cy="7066075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E7E6E6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95D2E048-1F29-6990-756B-9BE0F8C0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4484" y="0"/>
              <a:ext cx="9421433" cy="7066075"/>
            </a:xfrm>
            <a:prstGeom prst="rect">
              <a:avLst/>
            </a:prstGeom>
          </p:spPr>
        </p:pic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6ADE66-76AC-594C-C7BD-704E8171D18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511914" y="1269092"/>
            <a:ext cx="5471830" cy="437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75309E-6 L 0 -0.85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9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194E-6 -2.65432E-6 L 1.63194E-6 -0.792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6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7083E-6 -6.79012E-7 L 4.27083E-6 -0.904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7D464DB-AAB0-8D84-20A3-C0D48A5B4225}"/>
              </a:ext>
            </a:extLst>
          </p:cNvPr>
          <p:cNvGrpSpPr/>
          <p:nvPr/>
        </p:nvGrpSpPr>
        <p:grpSpPr>
          <a:xfrm>
            <a:off x="793790" y="5576292"/>
            <a:ext cx="6408062" cy="1216224"/>
            <a:chOff x="793790" y="5576292"/>
            <a:chExt cx="6408062" cy="1216224"/>
          </a:xfrm>
        </p:grpSpPr>
        <p:sp>
          <p:nvSpPr>
            <p:cNvPr id="4" name="Shape 1"/>
            <p:cNvSpPr/>
            <p:nvPr/>
          </p:nvSpPr>
          <p:spPr>
            <a:xfrm>
              <a:off x="793790" y="5576292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5" name="Text 2"/>
            <p:cNvSpPr/>
            <p:nvPr/>
          </p:nvSpPr>
          <p:spPr>
            <a:xfrm>
              <a:off x="1417439" y="557629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Схожие слова</a:t>
              </a:r>
              <a:endParaRPr lang="en-US" sz="2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417439" y="6066711"/>
              <a:ext cx="578441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На диаграмме слова, расположенные ближе друг к другу, имеют большее сходство по значению.</a:t>
              </a:r>
              <a:endParaRPr lang="en-US" sz="1750" dirty="0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783C81B4-F68D-C1A7-E0E9-1A37CBA7F8D4}"/>
              </a:ext>
            </a:extLst>
          </p:cNvPr>
          <p:cNvGrpSpPr/>
          <p:nvPr/>
        </p:nvGrpSpPr>
        <p:grpSpPr>
          <a:xfrm>
            <a:off x="7428667" y="5576292"/>
            <a:ext cx="6408062" cy="1216224"/>
            <a:chOff x="7428667" y="5576292"/>
            <a:chExt cx="6408062" cy="1216224"/>
          </a:xfrm>
        </p:grpSpPr>
        <p:sp>
          <p:nvSpPr>
            <p:cNvPr id="7" name="Shape 4"/>
            <p:cNvSpPr/>
            <p:nvPr/>
          </p:nvSpPr>
          <p:spPr>
            <a:xfrm>
              <a:off x="7428667" y="5576292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8052316" y="557629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Многомерность</a:t>
              </a:r>
              <a:endParaRPr lang="en-US" sz="22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8052316" y="6066711"/>
              <a:ext cx="578441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Эмбеддинг - это вектор, а не просто точка. Каждая ось отражает определенный аспект значения слова.</a:t>
              </a:r>
              <a:endParaRPr lang="en-US" sz="1750" dirty="0"/>
            </a:p>
          </p:txBody>
        </p:sp>
      </p:grpSp>
      <p:sp>
        <p:nvSpPr>
          <p:cNvPr id="11" name="Text 0">
            <a:extLst>
              <a:ext uri="{FF2B5EF4-FFF2-40B4-BE49-F238E27FC236}">
                <a16:creationId xmlns:a16="http://schemas.microsoft.com/office/drawing/2014/main" id="{D0231B60-D27F-F051-A27B-1A3757846950}"/>
              </a:ext>
            </a:extLst>
          </p:cNvPr>
          <p:cNvSpPr/>
          <p:nvPr/>
        </p:nvSpPr>
        <p:spPr>
          <a:xfrm>
            <a:off x="793789" y="7016353"/>
            <a:ext cx="7617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Визуализация эмбеддингов</a:t>
            </a:r>
            <a:endParaRPr lang="en-US" sz="4450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3487020-06DE-F80F-7E32-C13CB97AA4EC}"/>
              </a:ext>
            </a:extLst>
          </p:cNvPr>
          <p:cNvGrpSpPr/>
          <p:nvPr/>
        </p:nvGrpSpPr>
        <p:grpSpPr>
          <a:xfrm>
            <a:off x="0" y="-137319"/>
            <a:ext cx="14630400" cy="6904435"/>
            <a:chOff x="0" y="0"/>
            <a:chExt cx="14630400" cy="6904435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7780105-4305-B2D5-E6C8-6C0083ED3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58" y="3300997"/>
              <a:ext cx="14613942" cy="3603438"/>
            </a:xfrm>
            <a:prstGeom prst="rect">
              <a:avLst/>
            </a:prstGeom>
          </p:spPr>
        </p:pic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543CA031-221C-DA2D-4AA8-0F3872E85506}"/>
                </a:ext>
              </a:extLst>
            </p:cNvPr>
            <p:cNvSpPr/>
            <p:nvPr/>
          </p:nvSpPr>
          <p:spPr>
            <a:xfrm>
              <a:off x="0" y="0"/>
              <a:ext cx="14630400" cy="33009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3194E-6 -4.32099E-7 L -1.63194E-6 -0.33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402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025DAE-F12B-CF9F-371A-5ECCEF1F3B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80575" y="726022"/>
            <a:ext cx="6306079" cy="44555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7394AB-FB75-DC55-071F-C8B09100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48" y="726022"/>
            <a:ext cx="6306110" cy="4455577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A64AAC8-AA2F-4B62-47BC-56DFD8283E72}"/>
              </a:ext>
            </a:extLst>
          </p:cNvPr>
          <p:cNvGrpSpPr/>
          <p:nvPr/>
        </p:nvGrpSpPr>
        <p:grpSpPr>
          <a:xfrm>
            <a:off x="793790" y="5811044"/>
            <a:ext cx="6244709" cy="1667829"/>
            <a:chOff x="793790" y="5811044"/>
            <a:chExt cx="6244709" cy="1667829"/>
          </a:xfrm>
        </p:grpSpPr>
        <p:sp>
          <p:nvSpPr>
            <p:cNvPr id="9" name="Text 1">
              <a:extLst>
                <a:ext uri="{FF2B5EF4-FFF2-40B4-BE49-F238E27FC236}">
                  <a16:creationId xmlns:a16="http://schemas.microsoft.com/office/drawing/2014/main" id="{545CBC62-EC08-F791-3C6E-7E3317778A15}"/>
                </a:ext>
              </a:extLst>
            </p:cNvPr>
            <p:cNvSpPr/>
            <p:nvPr/>
          </p:nvSpPr>
          <p:spPr>
            <a:xfrm>
              <a:off x="793790" y="5811044"/>
              <a:ext cx="349627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F3F3F2"/>
                  </a:solidFill>
                  <a:latin typeface="IBM Plex Sans Medium" pitchFamily="34" charset="0"/>
                </a:rPr>
                <a:t>Упрощённое двумерное представление</a:t>
              </a:r>
              <a:endParaRPr lang="en-US" sz="2200" dirty="0"/>
            </a:p>
          </p:txBody>
        </p:sp>
        <p:sp>
          <p:nvSpPr>
            <p:cNvPr id="11" name="Text 2">
              <a:extLst>
                <a:ext uri="{FF2B5EF4-FFF2-40B4-BE49-F238E27FC236}">
                  <a16:creationId xmlns:a16="http://schemas.microsoft.com/office/drawing/2014/main" id="{021723F3-3BA8-224A-815E-D2419B04C6A8}"/>
                </a:ext>
              </a:extLst>
            </p:cNvPr>
            <p:cNvSpPr/>
            <p:nvPr/>
          </p:nvSpPr>
          <p:spPr>
            <a:xfrm>
              <a:off x="793790" y="6390165"/>
              <a:ext cx="624470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ru-RU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Можно условно представить, что процедура </a:t>
              </a:r>
              <a:r>
                <a:rPr lang="ru-RU" sz="1750" dirty="0" err="1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эмбеддинга</a:t>
              </a:r>
              <a:r>
                <a:rPr lang="ru-RU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размещает слова в некоей системе координат, где позиция отражает признаки и свойства слова.</a:t>
              </a:r>
              <a:endParaRPr lang="en-US" sz="1750" dirty="0"/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5F29365-1AAA-BBC9-0C9C-B8D75F7E3401}"/>
              </a:ext>
            </a:extLst>
          </p:cNvPr>
          <p:cNvGrpSpPr/>
          <p:nvPr/>
        </p:nvGrpSpPr>
        <p:grpSpPr>
          <a:xfrm>
            <a:off x="7591901" y="5811044"/>
            <a:ext cx="6357957" cy="1667829"/>
            <a:chOff x="7591901" y="5811044"/>
            <a:chExt cx="6357957" cy="1667829"/>
          </a:xfrm>
        </p:grpSpPr>
        <p:sp>
          <p:nvSpPr>
            <p:cNvPr id="10" name="Text 1">
              <a:extLst>
                <a:ext uri="{FF2B5EF4-FFF2-40B4-BE49-F238E27FC236}">
                  <a16:creationId xmlns:a16="http://schemas.microsoft.com/office/drawing/2014/main" id="{0682B2C7-DB47-3194-7CAE-E6EE22DFC083}"/>
                </a:ext>
              </a:extLst>
            </p:cNvPr>
            <p:cNvSpPr/>
            <p:nvPr/>
          </p:nvSpPr>
          <p:spPr>
            <a:xfrm>
              <a:off x="7643748" y="5811044"/>
              <a:ext cx="349627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F3F3F2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Многомерное представление</a:t>
              </a:r>
              <a:endParaRPr lang="en-US" sz="2200" dirty="0"/>
            </a:p>
          </p:txBody>
        </p:sp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7B99A3F0-7217-4C8D-82D8-C4C4CC222CD8}"/>
                </a:ext>
              </a:extLst>
            </p:cNvPr>
            <p:cNvSpPr/>
            <p:nvPr/>
          </p:nvSpPr>
          <p:spPr>
            <a:xfrm>
              <a:off x="7591901" y="6390165"/>
              <a:ext cx="6357957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ru-RU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В действительности размерность вектора может быть более 500 000! Метод построения таких </a:t>
              </a:r>
              <a:r>
                <a:rPr lang="ru-RU" sz="1750" dirty="0" err="1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эмбеддингов</a:t>
              </a:r>
              <a:r>
                <a:rPr lang="ru-RU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основан на гипотезе локальности и впервые реализован моделью </a:t>
              </a: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word2vec</a:t>
              </a:r>
              <a:r>
                <a:rPr lang="ru-RU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90108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2632"/>
            <a:ext cx="7149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Измерение схожести слов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15039"/>
            <a:ext cx="5021580" cy="2606040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92CBE8A-7030-E0B2-9CCF-1C6BC1BF1760}"/>
              </a:ext>
            </a:extLst>
          </p:cNvPr>
          <p:cNvGrpSpPr/>
          <p:nvPr/>
        </p:nvGrpSpPr>
        <p:grpSpPr>
          <a:xfrm>
            <a:off x="793790" y="5303044"/>
            <a:ext cx="6244709" cy="1669852"/>
            <a:chOff x="793790" y="5303044"/>
            <a:chExt cx="6244709" cy="1669852"/>
          </a:xfrm>
        </p:grpSpPr>
        <p:sp>
          <p:nvSpPr>
            <p:cNvPr id="4" name="Text 1"/>
            <p:cNvSpPr/>
            <p:nvPr/>
          </p:nvSpPr>
          <p:spPr>
            <a:xfrm>
              <a:off x="793790" y="5303044"/>
              <a:ext cx="349627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F3F3F2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Скалярное произведение</a:t>
              </a:r>
              <a:endParaRPr lang="en-US" sz="22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793790" y="5884188"/>
              <a:ext cx="624470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Схожесть двух эмбеддингов вычисляется через скалярное произведение. Чем выше результат, тем ближе слова по значению.</a:t>
              </a:r>
              <a:endParaRPr lang="en-US" sz="1750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80BEDD2-8CBF-9828-9C99-115EF475D862}"/>
              </a:ext>
            </a:extLst>
          </p:cNvPr>
          <p:cNvGrpSpPr/>
          <p:nvPr/>
        </p:nvGrpSpPr>
        <p:grpSpPr>
          <a:xfrm>
            <a:off x="7599521" y="5303044"/>
            <a:ext cx="6244709" cy="1669852"/>
            <a:chOff x="7599521" y="5303044"/>
            <a:chExt cx="6244709" cy="1669852"/>
          </a:xfrm>
        </p:grpSpPr>
        <p:sp>
          <p:nvSpPr>
            <p:cNvPr id="6" name="Text 3"/>
            <p:cNvSpPr/>
            <p:nvPr/>
          </p:nvSpPr>
          <p:spPr>
            <a:xfrm>
              <a:off x="7599521" y="5303044"/>
              <a:ext cx="292953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F3F3F2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Косинусная схожесть</a:t>
              </a:r>
              <a:endParaRPr lang="en-US" sz="22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599521" y="5884188"/>
              <a:ext cx="624470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Косинус угла между векторами указывает на степень сходства. Чем ближе угол к 0 градусам, тем больше сходство.</a:t>
              </a:r>
              <a:endParaRPr lang="en-US" sz="1750" dirty="0"/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616DBD-4730-4D9D-9F47-B8E61CCF2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899" y="2187609"/>
            <a:ext cx="5910808" cy="263328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2F7BA65-FEAE-2DFB-F6B4-6CBC5C2DDF88}"/>
              </a:ext>
            </a:extLst>
          </p:cNvPr>
          <p:cNvSpPr/>
          <p:nvPr/>
        </p:nvSpPr>
        <p:spPr>
          <a:xfrm>
            <a:off x="-11099" y="0"/>
            <a:ext cx="5390066" cy="8229600"/>
          </a:xfrm>
          <a:prstGeom prst="rect">
            <a:avLst/>
          </a:prstGeom>
          <a:solidFill>
            <a:srgbClr val="1D1D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88C662-0F6D-2660-9F72-D412C200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41" y="2187892"/>
            <a:ext cx="5695574" cy="360354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18872FA-89F3-01A6-2D3D-88E15551CD8D}"/>
              </a:ext>
            </a:extLst>
          </p:cNvPr>
          <p:cNvSpPr/>
          <p:nvPr/>
        </p:nvSpPr>
        <p:spPr>
          <a:xfrm>
            <a:off x="5353925" y="0"/>
            <a:ext cx="9276475" cy="8229600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6228040" y="750927"/>
            <a:ext cx="529780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Энкодинг позиции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40" y="1730931"/>
            <a:ext cx="529709" cy="5297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8040" y="2472452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Позиция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8040" y="2930604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Векторное представление позиции в тексте.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229" y="1730931"/>
            <a:ext cx="529709" cy="5297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229" y="2472452"/>
            <a:ext cx="336637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Синусоидальные функции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7229" y="2930604"/>
            <a:ext cx="3671530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Часто используется для кодирования позиции, так как они периодичны и сохраняют относительную информацию о расстоянии между токенами.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040" y="5261729"/>
            <a:ext cx="529709" cy="5297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8040" y="600325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Контекст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8040" y="6461403"/>
            <a:ext cx="3671411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Позиционный энкодинг позволяет трансформеру учитывать порядок слов и их контекст.</a:t>
            </a:r>
            <a:endParaRPr lang="en-US" sz="16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538</Words>
  <Application>Microsoft Office PowerPoint</Application>
  <PresentationFormat>Произвольный</PresentationFormat>
  <Paragraphs>95</Paragraphs>
  <Slides>13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Roboto</vt:lpstr>
      <vt:lpstr>Arial</vt:lpstr>
      <vt:lpstr>IBM Plex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Tempest</cp:lastModifiedBy>
  <cp:revision>15</cp:revision>
  <dcterms:created xsi:type="dcterms:W3CDTF">2025-01-19T17:09:40Z</dcterms:created>
  <dcterms:modified xsi:type="dcterms:W3CDTF">2025-09-23T16:33:05Z</dcterms:modified>
</cp:coreProperties>
</file>